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8" r:id="rId19"/>
    <p:sldId id="274" r:id="rId20"/>
    <p:sldId id="279" r:id="rId21"/>
    <p:sldId id="275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AE9DEA1-86B9-408A-814D-A6D61B56A512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2D0274-DB57-496C-A67E-4191412A983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33365" y="2276872"/>
            <a:ext cx="3313355" cy="213376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2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imes New Roman"/>
              </a:rPr>
              <a:t>'</a:t>
            </a:r>
            <a:r>
              <a:rPr lang="hr-HR" sz="2200" b="1" dirty="0" smtClean="0">
                <a:solidFill>
                  <a:schemeClr val="accent1">
                    <a:lumMod val="50000"/>
                  </a:schemeClr>
                </a:solidFill>
                <a:latin typeface="Tahoma"/>
                <a:ea typeface="Times New Roman"/>
              </a:rPr>
              <a:t>'Opremanje OŠ Velika Pisanica obrazovnom </a:t>
            </a:r>
            <a:r>
              <a:rPr lang="hr-HR" sz="2200" b="1" dirty="0">
                <a:solidFill>
                  <a:schemeClr val="accent1">
                    <a:lumMod val="50000"/>
                  </a:schemeClr>
                </a:solidFill>
                <a:latin typeface="Tahoma"/>
                <a:ea typeface="Times New Roman"/>
              </a:rPr>
              <a:t>opremom''</a:t>
            </a:r>
            <a:r>
              <a:rPr lang="hr-HR" dirty="0">
                <a:latin typeface="Times New Roman"/>
                <a:ea typeface="Times New Roman"/>
              </a:rPr>
              <a:t/>
            </a:r>
            <a:br>
              <a:rPr lang="hr-HR" dirty="0">
                <a:latin typeface="Times New Roman"/>
                <a:ea typeface="Times New Roman"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Veleposlanstvo Japana</a:t>
            </a:r>
          </a:p>
          <a:p>
            <a:r>
              <a:rPr lang="hr-HR" dirty="0" smtClean="0"/>
              <a:t>Vlada Japana</a:t>
            </a:r>
            <a:endParaRPr lang="hr-HR" dirty="0"/>
          </a:p>
        </p:txBody>
      </p:sp>
      <p:sp>
        <p:nvSpPr>
          <p:cNvPr id="4" name="AutoShape 2" descr="Slikovni rezultat za jap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 descr="C:\Users\Ravnatelj\Desktop\japan-fl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077072"/>
            <a:ext cx="1224135" cy="8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vnatelj\Desktop\preuz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5192562"/>
            <a:ext cx="1224135" cy="7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3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Učionica hrvatskog  jezika (veća) i razredne nastave</a:t>
            </a:r>
            <a:endParaRPr lang="hr-HR" sz="28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529012" cy="2564606"/>
          </a:xfrm>
        </p:spPr>
      </p:pic>
      <p:pic>
        <p:nvPicPr>
          <p:cNvPr id="7" name="Rezervirano mjesto sadržaja 6" descr="C:\Documents and Settings\Administrator\Desktop\Novi naještaj 2015\P8240525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442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Učionica fizike i razredne nastave</a:t>
            </a:r>
            <a:endParaRPr lang="hr-HR" sz="2800" dirty="0"/>
          </a:p>
        </p:txBody>
      </p:sp>
      <p:pic>
        <p:nvPicPr>
          <p:cNvPr id="6" name="Rezervirano mjesto sadržaja 5" descr="C:\Documents and Settings\Administrator\Desktop\Novi naještaj 2015\P8240523.JPG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80928"/>
            <a:ext cx="3456384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zervirano mjesto sadržaja 7" descr="P2011865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8092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38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Učionica vjeronauka i glazbene kulture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Rezervirano mjesto sadržaja 5" descr="C:\Documents and Settings\Administrator\Desktop\Novi naještaj 2015\P8240530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56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Učionica matematike i razredne nastave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Rezervirano mjesto sadržaja 5" descr="C:\Documents and Settings\Administrator\Desktop\Novi naještaj 2015\P8240519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38437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52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Učionica matematike i likovne kulture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Rezervirano mjesto sadržaja 5" descr="C:\Documents and Settings\Administrator\Desktop\Novi naještaj 2015\P8240537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9"/>
            <a:ext cx="3600399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3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Učionica povijesti i geografije i razredne nastave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Rezervirano mjesto sadržaja 5" descr="C:\Documents and Settings\Administrator\Desktop\Novi naještaj 2015\P8240521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35283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565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Učionica kemije, prirode i biologije</a:t>
            </a:r>
            <a:endParaRPr lang="hr-HR" sz="2800" dirty="0"/>
          </a:p>
        </p:txBody>
      </p:sp>
      <p:pic>
        <p:nvPicPr>
          <p:cNvPr id="5" name="Rezervirano mjesto sadržaja 4" descr="P8240535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3384376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zervirano mjesto sadržaja 5" descr="C:\Documents and Settings\Administrator\Desktop\Novi naještaj 2015\P8240543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66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Kontrola projekta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latin typeface="Tahoma"/>
                <a:ea typeface="Times New Roman"/>
              </a:rPr>
              <a:t>OŠ Velika Pisanica 17.listopada 2012. godine posjetio je Njegova Ekselencija g. </a:t>
            </a:r>
            <a:r>
              <a:rPr lang="hr-HR" dirty="0" err="1">
                <a:latin typeface="Tahoma"/>
                <a:ea typeface="Times New Roman"/>
              </a:rPr>
              <a:t>Masaru</a:t>
            </a:r>
            <a:r>
              <a:rPr lang="hr-HR" dirty="0">
                <a:latin typeface="Tahoma"/>
                <a:ea typeface="Times New Roman"/>
              </a:rPr>
              <a:t> </a:t>
            </a:r>
            <a:r>
              <a:rPr lang="hr-HR" dirty="0" err="1">
                <a:latin typeface="Tahoma"/>
                <a:ea typeface="Times New Roman"/>
              </a:rPr>
              <a:t>Tsuji</a:t>
            </a:r>
            <a:r>
              <a:rPr lang="hr-HR" dirty="0">
                <a:latin typeface="Tahoma"/>
                <a:ea typeface="Times New Roman"/>
              </a:rPr>
              <a:t>, veleposlanik Japana u Republici Hrvatskoj sa svojim suradnicima te predstavnici Bjelovarsko bilogorske županije, kao i općine Velika Pisanica. </a:t>
            </a:r>
            <a:r>
              <a:rPr lang="hr-HR" dirty="0" smtClean="0">
                <a:latin typeface="Tahoma"/>
                <a:ea typeface="Times New Roman"/>
              </a:rPr>
              <a:t>Posjet </a:t>
            </a:r>
            <a:r>
              <a:rPr lang="hr-HR" dirty="0">
                <a:latin typeface="Tahoma"/>
                <a:ea typeface="Times New Roman"/>
              </a:rPr>
              <a:t>japanskog veleposlanika dio je završne konferencije projekta ''Opremanje OŠ Velika Pisanica obrazovnom opremom''. Tom prilikom učenici su pripremili program nakon kojeg je uslijedio obilazak </a:t>
            </a:r>
            <a:r>
              <a:rPr lang="hr-HR" dirty="0" err="1">
                <a:latin typeface="Tahoma"/>
                <a:ea typeface="Times New Roman"/>
              </a:rPr>
              <a:t>novonamještenih</a:t>
            </a:r>
            <a:r>
              <a:rPr lang="hr-HR" dirty="0">
                <a:latin typeface="Tahoma"/>
                <a:ea typeface="Times New Roman"/>
              </a:rPr>
              <a:t> učionica.</a:t>
            </a:r>
            <a:endParaRPr lang="hr-HR" sz="2800" dirty="0">
              <a:latin typeface="Times New Roman"/>
              <a:ea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244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8472"/>
            <a:ext cx="3419475" cy="2563119"/>
          </a:xfrm>
          <a:prstGeom prst="rect">
            <a:avLst/>
          </a:prstGeom>
          <a:noFill/>
        </p:spPr>
      </p:pic>
      <p:pic>
        <p:nvPicPr>
          <p:cNvPr id="6" name="Rezervirano mjesto sadržaja 5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38437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11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Tahoma"/>
                <a:ea typeface="Times New Roman"/>
              </a:rPr>
              <a:t>U travnju 2016. godine posjetili su nas predstavnici Veleposlanstva Japana u Republici Hrvatskoj: gospodin savjetnik </a:t>
            </a:r>
            <a:r>
              <a:rPr lang="hr-HR" dirty="0" err="1">
                <a:latin typeface="Tahoma"/>
                <a:ea typeface="Times New Roman"/>
              </a:rPr>
              <a:t>Mitushiko</a:t>
            </a:r>
            <a:r>
              <a:rPr lang="hr-HR" dirty="0">
                <a:latin typeface="Tahoma"/>
                <a:ea typeface="Times New Roman"/>
              </a:rPr>
              <a:t> </a:t>
            </a:r>
            <a:r>
              <a:rPr lang="hr-HR" dirty="0" err="1">
                <a:latin typeface="Tahoma"/>
                <a:ea typeface="Times New Roman"/>
              </a:rPr>
              <a:t>Shinomiya</a:t>
            </a:r>
            <a:r>
              <a:rPr lang="hr-HR" dirty="0">
                <a:latin typeface="Tahoma"/>
                <a:ea typeface="Times New Roman"/>
              </a:rPr>
              <a:t>, djelatnica i prevoditeljica veleposlanstva Marija </a:t>
            </a:r>
            <a:r>
              <a:rPr lang="hr-HR" dirty="0" err="1">
                <a:latin typeface="Tahoma"/>
                <a:ea typeface="Times New Roman"/>
              </a:rPr>
              <a:t>Soldić</a:t>
            </a:r>
            <a:r>
              <a:rPr lang="hr-HR" dirty="0">
                <a:latin typeface="Tahoma"/>
                <a:ea typeface="Times New Roman"/>
              </a:rPr>
              <a:t>.  Izvršen je  uvid i kontrola doniranog namještaja. Predstavnici veleposlanstva  uvjerili su se u to da je navedena oprema u uporabi te da je kvaliteta rada u našoj školi podignuta na višu razinu.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751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Vrsta natječaja i iznos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latin typeface="Tahoma"/>
                <a:ea typeface="Times New Roman"/>
              </a:rPr>
              <a:t>Program Pomoći Vlade Japana za temeljne potrebe (</a:t>
            </a:r>
            <a:r>
              <a:rPr lang="hr-HR" dirty="0" err="1">
                <a:latin typeface="Tahoma"/>
                <a:ea typeface="Times New Roman"/>
              </a:rPr>
              <a:t>Grassroots</a:t>
            </a:r>
            <a:r>
              <a:rPr lang="hr-HR" dirty="0">
                <a:latin typeface="Tahoma"/>
                <a:ea typeface="Times New Roman"/>
              </a:rPr>
              <a:t> Human </a:t>
            </a:r>
            <a:r>
              <a:rPr lang="hr-HR" dirty="0" err="1">
                <a:latin typeface="Tahoma"/>
                <a:ea typeface="Times New Roman"/>
              </a:rPr>
              <a:t>Security</a:t>
            </a:r>
            <a:r>
              <a:rPr lang="hr-HR" dirty="0">
                <a:latin typeface="Tahoma"/>
                <a:ea typeface="Times New Roman"/>
              </a:rPr>
              <a:t> </a:t>
            </a:r>
            <a:r>
              <a:rPr lang="hr-HR" dirty="0" err="1">
                <a:latin typeface="Tahoma"/>
                <a:ea typeface="Times New Roman"/>
              </a:rPr>
              <a:t>Projects</a:t>
            </a:r>
            <a:r>
              <a:rPr lang="hr-HR" dirty="0">
                <a:latin typeface="Tahoma"/>
                <a:ea typeface="Times New Roman"/>
              </a:rPr>
              <a:t>) kojim je škola u 2012. godini  ostvarila pomoć u poboljšavanju radnog ozračja škole i nabavu novog namještaja. Japanska  vlada financirala je projekt  u iznosu 13.139 Eura za nabavu školskog namještaja (ormari, police, klupe i stolice) za 6 učionica  te ormare i police za još 2 učionice. Nova obrazovna oprema  u  OŠ Velika Pisanica  će uvelike  pomoći boljem radnom ozračju i boljim rezultatima učenika.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468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3384376" cy="2592288"/>
          </a:xfrm>
          <a:prstGeom prst="rect">
            <a:avLst/>
          </a:prstGeom>
          <a:noFill/>
        </p:spPr>
      </p:pic>
      <p:pic>
        <p:nvPicPr>
          <p:cNvPr id="1026" name="Picture 2" descr="D:\dokumenti sa d diska\My Documents\My Pictures\Posjet veleposlanstva Japan\P406109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419475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0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Donacija starog namještaja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 algn="just">
              <a:spcAft>
                <a:spcPts val="0"/>
              </a:spcAft>
              <a:buNone/>
            </a:pPr>
            <a:r>
              <a:rPr lang="hr-HR" sz="2800" kern="100" dirty="0">
                <a:latin typeface="Century"/>
                <a:ea typeface="MS Mincho"/>
                <a:cs typeface="Times New Roman"/>
              </a:rPr>
              <a:t> </a:t>
            </a:r>
          </a:p>
          <a:p>
            <a:pPr lvl="0" indent="-342900" algn="just">
              <a:buFont typeface="Symbol"/>
              <a:buChar char=""/>
            </a:pPr>
            <a:r>
              <a:rPr lang="hr-HR" kern="100" dirty="0">
                <a:latin typeface="Arial"/>
                <a:ea typeface="MS Mincho"/>
                <a:cs typeface="Times New Roman"/>
              </a:rPr>
              <a:t>Dio starog namještaja smo po dogovoru stavili u 2 učionice koje bi bile u dvorani (60 stolica i 30 stolova, 5 ormara i 3 </a:t>
            </a:r>
            <a:r>
              <a:rPr lang="hr-HR" kern="100" dirty="0" err="1">
                <a:latin typeface="Arial"/>
                <a:ea typeface="MS Mincho"/>
                <a:cs typeface="Times New Roman"/>
              </a:rPr>
              <a:t>ladičara</a:t>
            </a:r>
            <a:r>
              <a:rPr lang="hr-HR" kern="100" dirty="0">
                <a:latin typeface="Arial"/>
                <a:ea typeface="MS Mincho"/>
                <a:cs typeface="Times New Roman"/>
              </a:rPr>
              <a:t> – u jednu učionicu bi došli ormari, a u drugu koja je ispod tribina </a:t>
            </a:r>
            <a:r>
              <a:rPr lang="hr-HR" kern="100" dirty="0" err="1">
                <a:latin typeface="Arial"/>
                <a:ea typeface="MS Mincho"/>
                <a:cs typeface="Times New Roman"/>
              </a:rPr>
              <a:t>ladičari</a:t>
            </a:r>
            <a:r>
              <a:rPr lang="hr-HR" kern="100" dirty="0">
                <a:latin typeface="Arial"/>
                <a:ea typeface="MS Mincho"/>
                <a:cs typeface="Times New Roman"/>
              </a:rPr>
              <a:t>)</a:t>
            </a:r>
            <a:endParaRPr lang="hr-HR" sz="2800" kern="100" dirty="0">
              <a:latin typeface="Century"/>
              <a:ea typeface="MS Mincho"/>
              <a:cs typeface="Times New Roman"/>
            </a:endParaRPr>
          </a:p>
          <a:p>
            <a:pPr indent="28575" algn="just">
              <a:spcAft>
                <a:spcPts val="0"/>
              </a:spcAft>
            </a:pPr>
            <a:endParaRPr lang="hr-HR" sz="2800" kern="100" dirty="0">
              <a:latin typeface="Century"/>
              <a:ea typeface="MS Mincho"/>
              <a:cs typeface="Times New Roman"/>
            </a:endParaRPr>
          </a:p>
          <a:p>
            <a:pPr lvl="0" indent="-342900" algn="just">
              <a:buFont typeface="Symbol"/>
              <a:buChar char=""/>
            </a:pPr>
            <a:r>
              <a:rPr lang="hr-HR" kern="100" dirty="0">
                <a:latin typeface="Arial"/>
                <a:ea typeface="MS Mincho"/>
                <a:cs typeface="Times New Roman"/>
              </a:rPr>
              <a:t>Dio namještaja smo preselili u Područnu školu </a:t>
            </a:r>
            <a:r>
              <a:rPr lang="hr-HR" kern="100" dirty="0" err="1">
                <a:latin typeface="Arial"/>
                <a:ea typeface="MS Mincho"/>
                <a:cs typeface="Times New Roman"/>
              </a:rPr>
              <a:t>Babinac</a:t>
            </a:r>
            <a:r>
              <a:rPr lang="hr-HR" kern="100" dirty="0">
                <a:latin typeface="Arial"/>
                <a:ea typeface="MS Mincho"/>
                <a:cs typeface="Times New Roman"/>
              </a:rPr>
              <a:t> – 15 stolova i 30 stolica </a:t>
            </a:r>
            <a:endParaRPr lang="hr-HR" sz="2800" kern="100" dirty="0">
              <a:latin typeface="Century"/>
              <a:ea typeface="MS Mincho"/>
              <a:cs typeface="Times New Roman"/>
            </a:endParaRPr>
          </a:p>
          <a:p>
            <a:pPr indent="28575" algn="just">
              <a:spcAft>
                <a:spcPts val="0"/>
              </a:spcAft>
            </a:pPr>
            <a:endParaRPr lang="hr-HR" sz="2800" kern="100" dirty="0">
              <a:latin typeface="Century"/>
              <a:ea typeface="MS Mincho"/>
              <a:cs typeface="Times New Roman"/>
            </a:endParaRPr>
          </a:p>
          <a:p>
            <a:pPr lvl="0" indent="-342900" algn="just">
              <a:buFont typeface="Symbol"/>
              <a:buChar char=""/>
            </a:pPr>
            <a:r>
              <a:rPr lang="hr-HR" kern="100" dirty="0">
                <a:latin typeface="Arial"/>
                <a:ea typeface="MS Mincho"/>
                <a:cs typeface="Times New Roman"/>
              </a:rPr>
              <a:t>Zajednici Mađara Velika Pisanica je potreban klasični učenički namještaj za grupu oko 40- tak osoba – 1 katedra, 40 stolica, 20 stolova te 3 ormara i 3 </a:t>
            </a:r>
            <a:r>
              <a:rPr lang="hr-HR" kern="100" dirty="0" err="1">
                <a:latin typeface="Arial"/>
                <a:ea typeface="MS Mincho"/>
                <a:cs typeface="Times New Roman"/>
              </a:rPr>
              <a:t>ladičara</a:t>
            </a:r>
            <a:endParaRPr lang="hr-HR" sz="2800" kern="100" dirty="0">
              <a:latin typeface="Century"/>
              <a:ea typeface="MS Mincho"/>
              <a:cs typeface="Times New Roman"/>
            </a:endParaRPr>
          </a:p>
          <a:p>
            <a:pPr indent="28575" algn="just">
              <a:spcAft>
                <a:spcPts val="0"/>
              </a:spcAft>
            </a:pPr>
            <a:endParaRPr lang="hr-HR" sz="2800" kern="100" dirty="0">
              <a:latin typeface="Century"/>
              <a:ea typeface="MS Mincho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0909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indent="-342900" algn="just">
              <a:buClr>
                <a:srgbClr val="94C600"/>
              </a:buClr>
              <a:buFont typeface="Symbol"/>
              <a:buChar char=""/>
            </a:pPr>
            <a:r>
              <a:rPr lang="hr-HR" sz="2000" kern="100" dirty="0">
                <a:solidFill>
                  <a:srgbClr val="3E3D2D"/>
                </a:solidFill>
                <a:latin typeface="Arial"/>
                <a:ea typeface="MS Mincho"/>
                <a:cs typeface="Times New Roman"/>
              </a:rPr>
              <a:t>Kulturno umjetničkoj udruzi Sloga iz Velike Pisanice i Udruzi žena Velika Pisanica – 1 katedra, 10 stolova, 20 stolica te 5 ormara i 3 </a:t>
            </a:r>
            <a:r>
              <a:rPr lang="hr-HR" sz="2000" kern="100" dirty="0" err="1">
                <a:solidFill>
                  <a:srgbClr val="3E3D2D"/>
                </a:solidFill>
                <a:latin typeface="Arial"/>
                <a:ea typeface="MS Mincho"/>
                <a:cs typeface="Times New Roman"/>
              </a:rPr>
              <a:t>ladičara</a:t>
            </a:r>
            <a:r>
              <a:rPr lang="hr-HR" sz="2000" kern="100" dirty="0">
                <a:solidFill>
                  <a:srgbClr val="3E3D2D"/>
                </a:solidFill>
                <a:latin typeface="Arial"/>
                <a:ea typeface="MS Mincho"/>
                <a:cs typeface="Times New Roman"/>
              </a:rPr>
              <a:t> (ormari su im potrebni za čuvanje nošnji i opreme za nastupe)</a:t>
            </a:r>
            <a:endParaRPr lang="hr-HR" sz="2000" kern="100" dirty="0">
              <a:solidFill>
                <a:srgbClr val="3E3D2D"/>
              </a:solidFill>
              <a:latin typeface="Century"/>
              <a:ea typeface="MS Mincho"/>
              <a:cs typeface="Times New Roman"/>
            </a:endParaRPr>
          </a:p>
          <a:p>
            <a:pPr lvl="0" indent="0" algn="just">
              <a:buClr>
                <a:srgbClr val="94C600"/>
              </a:buClr>
              <a:buNone/>
            </a:pPr>
            <a:r>
              <a:rPr lang="hr-HR" sz="2000" kern="100" dirty="0">
                <a:solidFill>
                  <a:srgbClr val="3E3D2D"/>
                </a:solidFill>
                <a:latin typeface="Century"/>
                <a:ea typeface="MS Mincho"/>
                <a:cs typeface="Times New Roman"/>
              </a:rPr>
              <a:t> </a:t>
            </a:r>
          </a:p>
          <a:p>
            <a:pPr lvl="0" indent="-342900" algn="just">
              <a:buClr>
                <a:srgbClr val="94C600"/>
              </a:buClr>
              <a:buFont typeface="Symbol"/>
              <a:buChar char=""/>
            </a:pPr>
            <a:r>
              <a:rPr lang="hr-HR" sz="2000" kern="100" dirty="0">
                <a:solidFill>
                  <a:srgbClr val="3E3D2D"/>
                </a:solidFill>
                <a:latin typeface="Arial"/>
                <a:ea typeface="MS Mincho"/>
                <a:cs typeface="Times New Roman"/>
              </a:rPr>
              <a:t>Športskom ribolovnom društvu Amur iz Velike Pisanice – 1 katedra, 7 stolova, 15 stolica te 1 ormar i 2 </a:t>
            </a:r>
            <a:r>
              <a:rPr lang="hr-HR" sz="2000" kern="100" dirty="0" err="1">
                <a:solidFill>
                  <a:srgbClr val="3E3D2D"/>
                </a:solidFill>
                <a:latin typeface="Arial"/>
                <a:ea typeface="MS Mincho"/>
                <a:cs typeface="Times New Roman"/>
              </a:rPr>
              <a:t>ladičara</a:t>
            </a:r>
            <a:endParaRPr lang="hr-HR" sz="2000" kern="100" dirty="0">
              <a:solidFill>
                <a:srgbClr val="3E3D2D"/>
              </a:solidFill>
              <a:latin typeface="Century"/>
              <a:ea typeface="MS Mincho"/>
              <a:cs typeface="Times New Roman"/>
            </a:endParaRPr>
          </a:p>
          <a:p>
            <a:pPr lvl="0" indent="28575" algn="just">
              <a:buClr>
                <a:srgbClr val="94C600"/>
              </a:buClr>
            </a:pPr>
            <a:endParaRPr lang="hr-HR" sz="2000" kern="100" dirty="0">
              <a:solidFill>
                <a:srgbClr val="3E3D2D"/>
              </a:solidFill>
              <a:latin typeface="Century"/>
              <a:ea typeface="MS Mincho"/>
              <a:cs typeface="Times New Roman"/>
            </a:endParaRPr>
          </a:p>
          <a:p>
            <a:pPr lvl="0" indent="-342900" algn="just">
              <a:buClr>
                <a:srgbClr val="94C600"/>
              </a:buClr>
              <a:buFont typeface="Symbol"/>
              <a:buChar char=""/>
            </a:pPr>
            <a:r>
              <a:rPr lang="hr-HR" sz="2000" kern="100" dirty="0">
                <a:solidFill>
                  <a:srgbClr val="3E3D2D"/>
                </a:solidFill>
                <a:latin typeface="Arial"/>
                <a:ea typeface="MS Mincho"/>
                <a:cs typeface="Times New Roman"/>
              </a:rPr>
              <a:t>Nogometnom klubu Bilo – 1 katedra, 4 ormara, 8 stolova, 15 stolica i 1 </a:t>
            </a:r>
            <a:r>
              <a:rPr lang="hr-HR" sz="2000" kern="100" dirty="0" err="1">
                <a:solidFill>
                  <a:srgbClr val="3E3D2D"/>
                </a:solidFill>
                <a:latin typeface="Arial"/>
                <a:ea typeface="MS Mincho"/>
                <a:cs typeface="Times New Roman"/>
              </a:rPr>
              <a:t>ladičar</a:t>
            </a:r>
            <a:endParaRPr lang="hr-HR" sz="2000" kern="100" dirty="0">
              <a:solidFill>
                <a:srgbClr val="3E3D2D"/>
              </a:solidFill>
              <a:latin typeface="Century"/>
              <a:ea typeface="MS Mincho"/>
              <a:cs typeface="Times New Roman"/>
            </a:endParaRPr>
          </a:p>
          <a:p>
            <a:pPr marL="449580" lvl="0" algn="just">
              <a:buClr>
                <a:srgbClr val="94C600"/>
              </a:buClr>
            </a:pPr>
            <a:endParaRPr lang="hr-HR" sz="2000" kern="100" dirty="0">
              <a:solidFill>
                <a:srgbClr val="3E3D2D"/>
              </a:solidFill>
              <a:latin typeface="Century"/>
              <a:ea typeface="MS Mincho"/>
              <a:cs typeface="Times New Roman"/>
            </a:endParaRPr>
          </a:p>
          <a:p>
            <a:pPr lvl="0" indent="-342900" algn="just">
              <a:buClr>
                <a:srgbClr val="94C600"/>
              </a:buClr>
              <a:buFont typeface="Symbol"/>
              <a:buChar char=""/>
            </a:pPr>
            <a:r>
              <a:rPr lang="hr-HR" sz="2000" kern="100" dirty="0">
                <a:solidFill>
                  <a:srgbClr val="3E3D2D"/>
                </a:solidFill>
                <a:latin typeface="Arial"/>
                <a:ea typeface="MS Mincho"/>
                <a:cs typeface="Times New Roman"/>
              </a:rPr>
              <a:t>Ormare iz učionice kemije planiramo iskoristiti za područne škole</a:t>
            </a:r>
            <a:endParaRPr lang="hr-HR" sz="2000" kern="100" dirty="0">
              <a:solidFill>
                <a:srgbClr val="3E3D2D"/>
              </a:solidFill>
              <a:latin typeface="Century"/>
              <a:ea typeface="MS Mincho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631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Korisnici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hr-HR" kern="100" dirty="0">
                <a:latin typeface="Arial"/>
                <a:ea typeface="MS Mincho"/>
                <a:cs typeface="Times New Roman"/>
              </a:rPr>
              <a:t>Projektom je obuhvaćeno u 2012. godini 260 učenika, a u 2015. godini 224 učenika. Projektom je obuhvaćeno 40 učitelja. Indirektni korisnici su roditelji (400 roditelja) i šira lokalna zajednica (600 osoba).</a:t>
            </a:r>
            <a:endParaRPr lang="hr-HR" kern="100" dirty="0">
              <a:latin typeface="Century"/>
              <a:ea typeface="MS Mincho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047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Zahvala Vladi Japana i Veleposlanstvu Japana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800" dirty="0" smtClean="0">
                <a:latin typeface="Tahoma"/>
                <a:ea typeface="Times New Roman"/>
              </a:rPr>
              <a:t>OŠ </a:t>
            </a:r>
            <a:r>
              <a:rPr lang="hr-HR" sz="1800" dirty="0">
                <a:latin typeface="Tahoma"/>
                <a:ea typeface="Times New Roman"/>
              </a:rPr>
              <a:t>Velika Pisanica zahvaljuje </a:t>
            </a:r>
            <a:r>
              <a:rPr lang="hr-HR" sz="1800" dirty="0" smtClean="0">
                <a:latin typeface="Tahoma"/>
                <a:ea typeface="Times New Roman"/>
              </a:rPr>
              <a:t>Vladi Japana i Veleposlanstvu Japana na </a:t>
            </a:r>
            <a:r>
              <a:rPr lang="hr-HR" sz="1800" dirty="0">
                <a:latin typeface="Tahoma"/>
                <a:ea typeface="Times New Roman"/>
              </a:rPr>
              <a:t>ukazanom povjerenju i sufinanciranju </a:t>
            </a:r>
            <a:r>
              <a:rPr lang="hr-HR" sz="1800" dirty="0" smtClean="0">
                <a:latin typeface="Tahoma"/>
                <a:ea typeface="Times New Roman"/>
              </a:rPr>
              <a:t>provedbe projekta ’’Opremanje OŠ Velika Pisanica obrazovnom opremom’’. </a:t>
            </a:r>
            <a:r>
              <a:rPr lang="hr-HR" sz="1800" dirty="0">
                <a:latin typeface="Tahoma"/>
                <a:ea typeface="Times New Roman"/>
              </a:rPr>
              <a:t>Financijska pomoć </a:t>
            </a:r>
            <a:r>
              <a:rPr lang="hr-HR" sz="1800" dirty="0" smtClean="0">
                <a:latin typeface="Tahoma"/>
                <a:ea typeface="Times New Roman"/>
              </a:rPr>
              <a:t>pomogla </a:t>
            </a:r>
            <a:r>
              <a:rPr lang="hr-HR" sz="1800" dirty="0">
                <a:latin typeface="Tahoma"/>
                <a:ea typeface="Times New Roman"/>
              </a:rPr>
              <a:t>je uspješnoj </a:t>
            </a:r>
            <a:r>
              <a:rPr lang="hr-HR" sz="1800" dirty="0" smtClean="0">
                <a:latin typeface="Tahoma"/>
                <a:ea typeface="Times New Roman"/>
              </a:rPr>
              <a:t>realizaciji,  a opremanje škole novom </a:t>
            </a:r>
            <a:r>
              <a:rPr lang="hr-HR" sz="1800" dirty="0" smtClean="0">
                <a:solidFill>
                  <a:srgbClr val="3E3D2D"/>
                </a:solidFill>
                <a:latin typeface="Tahoma"/>
                <a:ea typeface="Times New Roman"/>
              </a:rPr>
              <a:t>obrazovnom </a:t>
            </a:r>
            <a:r>
              <a:rPr lang="hr-HR" sz="1800" dirty="0">
                <a:solidFill>
                  <a:srgbClr val="3E3D2D"/>
                </a:solidFill>
                <a:latin typeface="Tahoma"/>
                <a:ea typeface="Times New Roman"/>
              </a:rPr>
              <a:t>opremom </a:t>
            </a:r>
            <a:r>
              <a:rPr lang="hr-HR" sz="1800" dirty="0" smtClean="0">
                <a:solidFill>
                  <a:srgbClr val="3E3D2D"/>
                </a:solidFill>
                <a:latin typeface="Tahoma"/>
                <a:ea typeface="Times New Roman"/>
              </a:rPr>
              <a:t>poboljšalo </a:t>
            </a:r>
            <a:r>
              <a:rPr lang="hr-HR" sz="1800" dirty="0">
                <a:solidFill>
                  <a:srgbClr val="3E3D2D"/>
                </a:solidFill>
                <a:latin typeface="Tahoma"/>
                <a:ea typeface="Times New Roman"/>
              </a:rPr>
              <a:t>je uvjete učenja, poučavanja i kvalitete rada učenika i </a:t>
            </a:r>
            <a:r>
              <a:rPr lang="hr-HR" sz="1800" dirty="0" smtClean="0">
                <a:solidFill>
                  <a:srgbClr val="3E3D2D"/>
                </a:solidFill>
                <a:latin typeface="Tahoma"/>
                <a:ea typeface="Times New Roman"/>
              </a:rPr>
              <a:t>učitelja. </a:t>
            </a:r>
            <a:r>
              <a:rPr lang="hr-HR" sz="1800" dirty="0" smtClean="0">
                <a:latin typeface="Tahoma"/>
                <a:ea typeface="Times New Roman"/>
              </a:rPr>
              <a:t> Bez </a:t>
            </a:r>
            <a:r>
              <a:rPr lang="hr-HR" sz="1800" dirty="0">
                <a:latin typeface="Tahoma"/>
                <a:ea typeface="Times New Roman"/>
              </a:rPr>
              <a:t>te pomoći </a:t>
            </a:r>
            <a:r>
              <a:rPr lang="hr-HR" sz="1800" dirty="0" smtClean="0">
                <a:latin typeface="Tahoma"/>
                <a:ea typeface="Times New Roman"/>
              </a:rPr>
              <a:t>mnogi projekti </a:t>
            </a:r>
            <a:r>
              <a:rPr lang="hr-HR" sz="1800" dirty="0">
                <a:latin typeface="Tahoma"/>
                <a:ea typeface="Times New Roman"/>
              </a:rPr>
              <a:t>u </a:t>
            </a:r>
            <a:r>
              <a:rPr lang="hr-HR" sz="1800" dirty="0" smtClean="0">
                <a:latin typeface="Tahoma"/>
                <a:ea typeface="Times New Roman"/>
              </a:rPr>
              <a:t>koje </a:t>
            </a:r>
            <a:r>
              <a:rPr lang="hr-HR" sz="1800" dirty="0">
                <a:latin typeface="Tahoma"/>
                <a:ea typeface="Times New Roman"/>
              </a:rPr>
              <a:t>su uključeni učenici i učitelji  škole ne bi bio </a:t>
            </a:r>
            <a:r>
              <a:rPr lang="hr-HR" sz="1800" dirty="0" smtClean="0">
                <a:latin typeface="Tahoma"/>
                <a:ea typeface="Times New Roman"/>
              </a:rPr>
              <a:t>realizirani. </a:t>
            </a:r>
            <a:r>
              <a:rPr lang="hr-HR" sz="1800" dirty="0">
                <a:latin typeface="Tahoma"/>
                <a:ea typeface="Times New Roman"/>
              </a:rPr>
              <a:t>Osnovna škola Velika Pisanica te učenici, učitelji i svi zaposlenici </a:t>
            </a:r>
            <a:r>
              <a:rPr lang="hr-HR" sz="1800" dirty="0" smtClean="0">
                <a:latin typeface="Tahoma"/>
                <a:ea typeface="Times New Roman"/>
              </a:rPr>
              <a:t>kroz </a:t>
            </a:r>
            <a:r>
              <a:rPr lang="hr-HR" sz="1800" dirty="0">
                <a:latin typeface="Tahoma"/>
                <a:ea typeface="Times New Roman"/>
              </a:rPr>
              <a:t>rad, obrazovanje i odgoj promovirat će važnost </a:t>
            </a:r>
            <a:r>
              <a:rPr lang="hr-HR" sz="1800" dirty="0" smtClean="0">
                <a:latin typeface="Tahoma"/>
                <a:ea typeface="Times New Roman"/>
              </a:rPr>
              <a:t>realiziranog projekta u </a:t>
            </a:r>
            <a:r>
              <a:rPr lang="hr-HR" sz="1800" dirty="0">
                <a:latin typeface="Tahoma"/>
                <a:ea typeface="Times New Roman"/>
              </a:rPr>
              <a:t>svim svojim daljim projektima, prezentacijama i predstavljanjima na županijskoj i državnoj razini.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32315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Vremenik</a:t>
            </a:r>
            <a:r>
              <a:rPr lang="hr-HR" dirty="0" smtClean="0"/>
              <a:t> realizacije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>
                <a:latin typeface="Tahoma"/>
                <a:ea typeface="Times New Roman"/>
              </a:rPr>
              <a:t>Ugovor o donaciji potpisan je 21.ožujka 2012. godine u Veleposlanstvu Japana. Projekt '' Opremanje OŠ Velika Pisanica obrazovnom opremom'' ocijenjen je pozitivno i financijski</a:t>
            </a:r>
            <a:r>
              <a:rPr lang="hr-HR" sz="2800" dirty="0">
                <a:latin typeface="Times New Roman"/>
                <a:ea typeface="Times New Roman"/>
              </a:rPr>
              <a:t>   </a:t>
            </a:r>
            <a:r>
              <a:rPr lang="hr-HR" dirty="0">
                <a:latin typeface="Tahoma"/>
                <a:ea typeface="Times New Roman"/>
              </a:rPr>
              <a:t>podržan od strane Vlade Japana i Veleposlanstva Japana u Republici Hrvatskoj kao jedini projekt u sustavu obrazovanja podržan 2012. godine od navedenih donatora. Kupnja novog namještaja realizirana je u ljetu 2012. godine u iznosu 64. 495,00  kn bez PDV-a kojeg smo bili oslobođeni zbog donacije. Ostatak sredstava od oko 30.000,00 kn iskorišten je  za opremanje učionice kemije u svibnju 2015. Nabavljeno je 8 ormara (vitrina za učionicu), 1 metalni ormar za čuvanje kemikalija i 5 panoa.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350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Količina nabavljenog namještaja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925254"/>
              </p:ext>
            </p:extLst>
          </p:nvPr>
        </p:nvGraphicFramePr>
        <p:xfrm>
          <a:off x="1769269" y="2276870"/>
          <a:ext cx="5899075" cy="28347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6522"/>
                <a:gridCol w="3854653"/>
                <a:gridCol w="1137900"/>
              </a:tblGrid>
              <a:tr h="301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ahoma"/>
                          <a:ea typeface="Times New Roman"/>
                        </a:rPr>
                        <a:t>Redni broj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Tahoma"/>
                          <a:ea typeface="Times New Roman"/>
                        </a:rPr>
                        <a:t>Naziv artikla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količina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1.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Školska klupa dvosjed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90 kom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2.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Školska stolica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180 kom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3.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Katedra za nastavnika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6 kom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4.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ahoma"/>
                          <a:ea typeface="Times New Roman"/>
                        </a:rPr>
                        <a:t>Tapecirana stolica za nastavnika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6 kom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5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Jednostrana polica za knjige 80 x 40 x 195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16 kom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6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ahoma"/>
                          <a:ea typeface="Times New Roman"/>
                        </a:rPr>
                        <a:t>Ormar s četiri vratna krila 80 x 50 x 195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24 kom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7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Ormar s jednim vratnim krilom 50 x 60 x 195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ahoma"/>
                          <a:ea typeface="Times New Roman"/>
                        </a:rPr>
                        <a:t>7 kom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42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hr-HR" sz="3600" dirty="0">
                <a:latin typeface="Tahoma"/>
                <a:ea typeface="Times New Roman"/>
              </a:rPr>
              <a:t>Dodatna oprema </a:t>
            </a:r>
            <a:r>
              <a:rPr lang="hr-HR" sz="3600" dirty="0" smtClean="0">
                <a:latin typeface="Tahoma"/>
                <a:ea typeface="Times New Roman"/>
              </a:rPr>
              <a:t>u projektu</a:t>
            </a:r>
            <a:r>
              <a:rPr lang="hr-HR" sz="4400" dirty="0">
                <a:latin typeface="Times New Roman"/>
                <a:ea typeface="Times New Roman"/>
              </a:rPr>
              <a:t/>
            </a:r>
            <a:br>
              <a:rPr lang="hr-HR" sz="4400" dirty="0">
                <a:latin typeface="Times New Roman"/>
                <a:ea typeface="Times New Roman"/>
              </a:rPr>
            </a:b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462505"/>
              </p:ext>
            </p:extLst>
          </p:nvPr>
        </p:nvGraphicFramePr>
        <p:xfrm>
          <a:off x="1331641" y="2780927"/>
          <a:ext cx="6048670" cy="22069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9510"/>
                <a:gridCol w="3952404"/>
                <a:gridCol w="1166756"/>
              </a:tblGrid>
              <a:tr h="43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ahoma"/>
                          <a:ea typeface="Times New Roman"/>
                        </a:rPr>
                        <a:t>Redni broj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Naziv artikla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količina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1.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Ormari - vitrina za učionicu kemije 90 x 35 x 200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8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2.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ahoma"/>
                          <a:ea typeface="Times New Roman"/>
                        </a:rPr>
                        <a:t>kemijski ormar za čuvanje zapaljivih tekućina i zapaljivih krutih </a:t>
                      </a:r>
                      <a:r>
                        <a:rPr lang="hr-HR" sz="1400" dirty="0" smtClean="0">
                          <a:effectLst/>
                          <a:latin typeface="Tahoma"/>
                          <a:ea typeface="Times New Roman"/>
                        </a:rPr>
                        <a:t>tvari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1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3.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ahoma"/>
                          <a:ea typeface="Times New Roman"/>
                        </a:rPr>
                        <a:t>Panoi od pluta 240 x 120</a:t>
                      </a:r>
                      <a:endParaRPr lang="hr-H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ahoma"/>
                          <a:ea typeface="Times New Roman"/>
                        </a:rPr>
                        <a:t>5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51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latin typeface="Tahoma"/>
                <a:ea typeface="Times New Roman"/>
              </a:rPr>
              <a:t>Projekt Opremanja OŠ Velika Pisanica obrazovnom opremom poboljšao je uvjete učenja, poučavanja i kvalitete rada učenika i učitelja u našoj školi. Sukladno pedagoškim standardima nastava je modernizirana, a radno ozračje je bolje i učinkovitije. Rad svih učenika i učitelja je na zadovoljavajućoj kvaliteti te je realiziranje izvannastavnih aktivnosti, dopunske, dodatne nastave i raznih projekata škole povećano i učinkovitije. </a:t>
            </a:r>
            <a:endParaRPr lang="hr-HR" sz="28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latin typeface="Tahoma"/>
                <a:ea typeface="Times New Roman"/>
              </a:rPr>
              <a:t>Suradnja roditelja i škole kroz zajedničke radionice i aktivnosti je bolja na zadovoljstvo svih strana u nastavnom procesu (učenici, roditelji, učitelji, stručni suradnici, ostalo osoblje, ravnatelj, posjetitelji škole, udruge, općina). </a:t>
            </a:r>
            <a:endParaRPr lang="hr-HR" sz="2800" dirty="0" smtClean="0">
              <a:latin typeface="Times New Roman"/>
              <a:ea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329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latin typeface="Tahoma"/>
                <a:ea typeface="Times New Roman"/>
              </a:rPr>
              <a:t>Nastavni procesi u specijaliziranim učionicama nastavnih predmete (engleski jezik, hrvatski jezik, fizika, tehnička kultura, matematika, biologija i kemija) podignut je na višu razinu što se vidi u brojnim natjecanjima učenika iz nastavnih predmeta (geografija, matematika, hrvatski jezik, likovna kultura itd.), a naši učenici postižu izvrsne rezultate.</a:t>
            </a:r>
            <a:endParaRPr lang="hr-HR" sz="2800" dirty="0">
              <a:latin typeface="Times New Roman"/>
              <a:ea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591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Fotografije stanja prije i poslije</a:t>
            </a:r>
            <a:br>
              <a:rPr lang="hr-HR" dirty="0" smtClean="0"/>
            </a:br>
            <a:r>
              <a:rPr lang="hr-HR" sz="2200" dirty="0"/>
              <a:t> </a:t>
            </a:r>
            <a:r>
              <a:rPr lang="hr-HR" sz="2200" dirty="0" smtClean="0"/>
              <a:t>- učionica hrvatskog jezika (manja)</a:t>
            </a:r>
            <a:endParaRPr lang="hr-HR" sz="2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Rezervirano mjesto sadržaja 5" descr="C:\Documents and Settings\Administrator\Desktop\Novi naještaj 2015\P8240532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3843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86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Učionica engleskog  jezika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8" name="Rezervirano mjesto sadržaja 7" descr="C:\Documents and Settings\Administrator\Desktop\Novi naještaj 2015\P8240527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3456384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180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</TotalTime>
  <Words>740</Words>
  <Application>Microsoft Office PowerPoint</Application>
  <PresentationFormat>Prikaz na zaslonu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Austin</vt:lpstr>
      <vt:lpstr>''Opremanje OŠ Velika Pisanica obrazovnom opremom'' </vt:lpstr>
      <vt:lpstr>Vrsta natječaja i iznos</vt:lpstr>
      <vt:lpstr>Vremenik realizacije projekta</vt:lpstr>
      <vt:lpstr>Količina nabavljenog namještaja</vt:lpstr>
      <vt:lpstr>Dodatna oprema u projektu </vt:lpstr>
      <vt:lpstr>Rezultati projekta</vt:lpstr>
      <vt:lpstr>PowerPointova prezentacija</vt:lpstr>
      <vt:lpstr>Fotografije stanja prije i poslije  - učionica hrvatskog jezika (manja)</vt:lpstr>
      <vt:lpstr>Učionica engleskog  jezika</vt:lpstr>
      <vt:lpstr>Učionica hrvatskog  jezika (veća) i razredne nastave</vt:lpstr>
      <vt:lpstr>Učionica fizike i razredne nastave</vt:lpstr>
      <vt:lpstr>Učionica vjeronauka i glazbene kulture</vt:lpstr>
      <vt:lpstr>Učionica matematike i razredne nastave</vt:lpstr>
      <vt:lpstr>Učionica matematike i likovne kulture</vt:lpstr>
      <vt:lpstr>Učionica povijesti i geografije i razredne nastave</vt:lpstr>
      <vt:lpstr>Učionica kemije, prirode i biologije</vt:lpstr>
      <vt:lpstr>Kontrola projekta</vt:lpstr>
      <vt:lpstr>PowerPointova prezentacija</vt:lpstr>
      <vt:lpstr>PowerPointova prezentacija</vt:lpstr>
      <vt:lpstr>PowerPointova prezentacija</vt:lpstr>
      <vt:lpstr>Donacija starog namještaja</vt:lpstr>
      <vt:lpstr>PowerPointova prezentacija</vt:lpstr>
      <vt:lpstr>Korisnici projekta</vt:lpstr>
      <vt:lpstr>Zahvala Vladi Japana i Veleposlanstvu Japana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''Opremanje OŠ Velika Pisanica obrazovnom opremom''</dc:title>
  <dc:creator>Ravnatelj</dc:creator>
  <cp:lastModifiedBy>Ana</cp:lastModifiedBy>
  <cp:revision>12</cp:revision>
  <dcterms:created xsi:type="dcterms:W3CDTF">2017-01-24T09:57:07Z</dcterms:created>
  <dcterms:modified xsi:type="dcterms:W3CDTF">2017-02-10T10:51:06Z</dcterms:modified>
</cp:coreProperties>
</file>